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60" r:id="rId5"/>
    <p:sldId id="261" r:id="rId6"/>
    <p:sldId id="266" r:id="rId7"/>
    <p:sldId id="267" r:id="rId8"/>
    <p:sldId id="268" r:id="rId9"/>
    <p:sldId id="262" r:id="rId10"/>
    <p:sldId id="263" r:id="rId11"/>
    <p:sldId id="264" r:id="rId12"/>
    <p:sldId id="265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12192000" cy="6858000"/>
  <p:notesSz cx="6858000" cy="12192000"/>
  <p:embeddedFontLst>
    <p:embeddedFont>
      <p:font typeface="微軟正黑體" panose="020B0604030504040204" pitchFamily="34" charset="-120"/>
      <p:regular r:id="rId28"/>
      <p:bold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44" autoAdjust="0"/>
    <p:restoredTop sz="94610"/>
  </p:normalViewPr>
  <p:slideViewPr>
    <p:cSldViewPr snapToGrid="0" snapToObjects="1">
      <p:cViewPr varScale="1">
        <p:scale>
          <a:sx n="113" d="100"/>
          <a:sy n="113" d="100"/>
        </p:scale>
        <p:origin x="4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1706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76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38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000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5C73E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F9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37.svg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914823"/>
            <a:ext cx="6296860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zh-CN" altLang="en-US" sz="72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AI簡報製作實務</a:t>
            </a:r>
            <a:endParaRPr lang="zh-CN" sz="7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233360" y="3004145"/>
            <a:ext cx="6296860" cy="1426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zh-TW" altLang="en-US" sz="4800" dirty="0">
                <a:solidFill>
                  <a:srgbClr val="0070C0"/>
                </a:solidFill>
              </a:rPr>
              <a:t>讓</a:t>
            </a:r>
            <a:r>
              <a:rPr lang="en-US" altLang="zh-TW" sz="4800" dirty="0">
                <a:solidFill>
                  <a:srgbClr val="0070C0"/>
                </a:solidFill>
              </a:rPr>
              <a:t>AI</a:t>
            </a:r>
            <a:r>
              <a:rPr lang="zh-TW" altLang="en-US" sz="4800" dirty="0">
                <a:solidFill>
                  <a:srgbClr val="0070C0"/>
                </a:solidFill>
              </a:rPr>
              <a:t>成為行政工作的最佳協作夥伴</a:t>
            </a:r>
            <a:endParaRPr lang="zh-CN" sz="445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928568" y="4678561"/>
            <a:ext cx="690644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altLang="zh-TW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115</a:t>
            </a:r>
            <a:r>
              <a:rPr lang="zh-TW" alt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年度學務知能研習</a:t>
            </a:r>
            <a:endParaRPr 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767159"/>
            <a:ext cx="10868745" cy="465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32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AI簡報製作工作流程</a:t>
            </a:r>
            <a:endParaRPr lang="zh-CN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66057" y="1433215"/>
            <a:ext cx="8987246" cy="343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一份完整的 AI 簡報，不是靠單一工具完成，而是透過多個工具的接力協作，每個環節各司其職。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164" y="1810147"/>
            <a:ext cx="9701267" cy="418355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97915" y="5200346"/>
            <a:ext cx="2200914" cy="275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Gamma 生成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897915" y="4231920"/>
            <a:ext cx="2200914" cy="275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Prompt 精煉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897915" y="3273276"/>
            <a:ext cx="2200914" cy="275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ChatGPT 整理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1897915" y="2304850"/>
            <a:ext cx="2200914" cy="275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原始資料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66057" y="6144419"/>
            <a:ext cx="8987246" cy="3439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6FA780F-13C8-452E-A97D-71B6AD6FE3AB}"/>
              </a:ext>
            </a:extLst>
          </p:cNvPr>
          <p:cNvSpPr txBox="1"/>
          <p:nvPr/>
        </p:nvSpPr>
        <p:spPr>
          <a:xfrm>
            <a:off x="809519" y="6087009"/>
            <a:ext cx="110689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整個流程最快可在 </a:t>
            </a:r>
            <a:r>
              <a:rPr lang="zh-CN" altLang="en-US" sz="1800" b="1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30 分鐘內</a:t>
            </a:r>
            <a:r>
              <a:rPr lang="zh-CN" altLang="en-US" sz="18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完成一份10頁以上的完整簡報，傳統方式可能需要半天到一天的時間。每個工具負責最擅長的部分，人只需要在關鍵節點做確認與修正。</a:t>
            </a:r>
            <a:endParaRPr lang="zh-CN" altLang="zh-TW" sz="1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1815207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AI工作模式 vs 傳統工作模式</a:t>
            </a:r>
            <a:endParaRPr 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61475" y="2579985"/>
            <a:ext cx="10868745" cy="1932980"/>
          </a:xfrm>
          <a:prstGeom prst="roundRect">
            <a:avLst>
              <a:gd name="adj" fmla="val 3594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67825" y="2586335"/>
            <a:ext cx="5428023" cy="1920280"/>
          </a:xfrm>
          <a:custGeom>
            <a:avLst/>
            <a:gdLst/>
            <a:ahLst/>
            <a:cxnLst/>
            <a:rect l="l" t="t" r="r" b="b"/>
            <a:pathLst>
              <a:path w="5428023" h="1920280">
                <a:moveTo>
                  <a:pt x="57887" y="0"/>
                </a:moveTo>
                <a:lnTo>
                  <a:pt x="5428023" y="0"/>
                </a:lnTo>
                <a:lnTo>
                  <a:pt x="5428023" y="1920280"/>
                </a:lnTo>
                <a:lnTo>
                  <a:pt x="57887" y="1920280"/>
                </a:lnTo>
                <a:arcTo wR="57887" hR="57888" stAng="5400000" swAng="5400000"/>
                <a:lnTo>
                  <a:pt x="0" y="57888"/>
                </a:lnTo>
                <a:arcTo wR="57887" hR="57888" stAng="10800000" swAng="5400000"/>
                <a:close/>
              </a:path>
            </a:pathLst>
          </a:custGeom>
          <a:solidFill>
            <a:srgbClr val="D2DDF9"/>
          </a:solidFill>
          <a:ln/>
        </p:spPr>
      </p:sp>
      <p:sp>
        <p:nvSpPr>
          <p:cNvPr id="7" name="Text 5"/>
          <p:cNvSpPr/>
          <p:nvPr/>
        </p:nvSpPr>
        <p:spPr>
          <a:xfrm>
            <a:off x="833119" y="2751634"/>
            <a:ext cx="509743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傳統工作模式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833119" y="3109317"/>
            <a:ext cx="5097434" cy="1231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自己想架構：憑經驗與記憶組織內容，容易遺漏重點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自己寫內容：從空白頁面開始，耗費大量時間與腦力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自己排版：反覆調整字型、配色、圖片位置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耗時 4～8 小時，壓力大、容易出錯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095848" y="2586335"/>
            <a:ext cx="5428023" cy="1920280"/>
          </a:xfrm>
          <a:custGeom>
            <a:avLst/>
            <a:gdLst/>
            <a:ahLst/>
            <a:cxnLst/>
            <a:rect l="l" t="t" r="r" b="b"/>
            <a:pathLst>
              <a:path w="5428023" h="1920280">
                <a:moveTo>
                  <a:pt x="0" y="0"/>
                </a:moveTo>
                <a:lnTo>
                  <a:pt x="5370136" y="0"/>
                </a:lnTo>
                <a:arcTo wR="57887" hR="57888" stAng="16200000" swAng="5400000"/>
                <a:lnTo>
                  <a:pt x="5428023" y="1862391"/>
                </a:lnTo>
                <a:arcTo wR="57887" hR="57888" stAng="0" swAng="5400000"/>
                <a:lnTo>
                  <a:pt x="0" y="1920280"/>
                </a:lnTo>
                <a:lnTo>
                  <a:pt x="0" y="0"/>
                </a:lnTo>
                <a:close/>
              </a:path>
            </a:pathLst>
          </a:custGeom>
          <a:solidFill>
            <a:srgbClr val="D2DDF9"/>
          </a:solidFill>
          <a:ln/>
        </p:spPr>
      </p:sp>
      <p:sp>
        <p:nvSpPr>
          <p:cNvPr id="10" name="Shape 8"/>
          <p:cNvSpPr/>
          <p:nvPr/>
        </p:nvSpPr>
        <p:spPr>
          <a:xfrm>
            <a:off x="6095848" y="2586335"/>
            <a:ext cx="19050" cy="1920280"/>
          </a:xfrm>
          <a:prstGeom prst="roundRect">
            <a:avLst>
              <a:gd name="adj" fmla="val 49999"/>
            </a:avLst>
          </a:prstGeom>
          <a:solidFill>
            <a:srgbClr val="B8C3DF"/>
          </a:solidFill>
          <a:ln/>
        </p:spPr>
      </p:sp>
      <p:sp>
        <p:nvSpPr>
          <p:cNvPr id="11" name="Text 9"/>
          <p:cNvSpPr/>
          <p:nvPr/>
        </p:nvSpPr>
        <p:spPr>
          <a:xfrm>
            <a:off x="6261142" y="2751634"/>
            <a:ext cx="509743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AI 輔助工作模式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261142" y="3109317"/>
            <a:ext cx="5097434" cy="1231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快速生成大綱：30秒內提供完整架構與章節建議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快速產出內容：每頁內容自動生成，語意流暢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快速美化版面：主題配色、版型一鍵套用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耗時 30～60 分鐘，輕鬆高效、品質穩定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61475" y="4699000"/>
            <a:ext cx="10868745" cy="661293"/>
          </a:xfrm>
          <a:prstGeom prst="roundRect">
            <a:avLst>
              <a:gd name="adj" fmla="val 10504"/>
            </a:avLst>
          </a:prstGeom>
          <a:solidFill>
            <a:srgbClr val="D2DDF9"/>
          </a:solidFill>
          <a:ln/>
        </p:spPr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69" y="4938713"/>
            <a:ext cx="206667" cy="16529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198731" y="4905573"/>
            <a:ext cx="1077578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AI 完成 80%，人完成 20%。</a:t>
            </a:r>
            <a:r>
              <a:rPr lang="zh-CN" altLang="en-US" sz="1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那 20% 是你的專業判斷、機構知識與最終確認——這才是你真正的價值所在。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758924"/>
            <a:ext cx="10868745" cy="387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28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寫出好公式</a:t>
            </a:r>
            <a:endParaRPr 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1475" y="1286073"/>
            <a:ext cx="11478330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zh-CN" altLang="en-US" sz="1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Prompt 就是給 AI 的「指令說明書」。寫得越清楚，AI 產出的結果越精準。記住這個五步驟公式，任何場合都適用。</a:t>
            </a:r>
            <a:endParaRPr lang="zh-CN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61475" y="1564283"/>
            <a:ext cx="496081" cy="744240"/>
          </a:xfrm>
          <a:prstGeom prst="roundRect">
            <a:avLst>
              <a:gd name="adj" fmla="val 50000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16451" y="1820069"/>
            <a:ext cx="186031" cy="2325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1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250522" y="1688306"/>
            <a:ext cx="10279698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角色設定</a:t>
            </a:r>
            <a:endParaRPr 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250522" y="1937841"/>
            <a:ext cx="10279698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zh-CN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你是一位資深行政人員 / 公關專員 / 教育主管</a:t>
            </a:r>
            <a:endParaRPr lang="zh-CN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61475" y="2401491"/>
            <a:ext cx="496081" cy="744240"/>
          </a:xfrm>
          <a:prstGeom prst="roundRect">
            <a:avLst>
              <a:gd name="adj" fmla="val 50000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16451" y="2657277"/>
            <a:ext cx="186031" cy="2325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2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250522" y="2525514"/>
            <a:ext cx="10279698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任務說明</a:t>
            </a:r>
            <a:endParaRPr 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250522" y="2775049"/>
            <a:ext cx="10279698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zh-CN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請幫我撰寫 / 整理 / 製作一份…</a:t>
            </a:r>
            <a:endParaRPr lang="zh-CN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61475" y="3238698"/>
            <a:ext cx="496081" cy="744240"/>
          </a:xfrm>
          <a:prstGeom prst="roundRect">
            <a:avLst>
              <a:gd name="adj" fmla="val 50000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6451" y="3494484"/>
            <a:ext cx="186031" cy="2325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3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250522" y="3362722"/>
            <a:ext cx="10279698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對象描述</a:t>
            </a:r>
            <a:endParaRPr 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250522" y="3612257"/>
            <a:ext cx="10279698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zh-CN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對象是長官 / 民眾 / 媒體 / 學生</a:t>
            </a:r>
            <a:endParaRPr lang="zh-CN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61475" y="4075906"/>
            <a:ext cx="496081" cy="744240"/>
          </a:xfrm>
          <a:prstGeom prst="roundRect">
            <a:avLst>
              <a:gd name="adj" fmla="val 50000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16451" y="4331692"/>
            <a:ext cx="186031" cy="2325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4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250522" y="4199930"/>
            <a:ext cx="10279698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核心需求</a:t>
            </a:r>
            <a:endParaRPr 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250522" y="4449465"/>
            <a:ext cx="10279698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zh-CN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重點包含…、需強調…、字數約…</a:t>
            </a:r>
            <a:endParaRPr lang="zh-CN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61475" y="4913114"/>
            <a:ext cx="496081" cy="744240"/>
          </a:xfrm>
          <a:prstGeom prst="roundRect">
            <a:avLst>
              <a:gd name="adj" fmla="val 50000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16451" y="5168900"/>
            <a:ext cx="186031" cy="23256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5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250522" y="5037138"/>
            <a:ext cx="10279698" cy="1937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輸出格式</a:t>
            </a:r>
            <a:endParaRPr 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250522" y="5286673"/>
            <a:ext cx="10279698" cy="1736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zh-CN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以條列呈現 / 分三段 / 500字以內</a:t>
            </a:r>
            <a:endParaRPr lang="zh-CN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847505" y="5866507"/>
            <a:ext cx="10682715" cy="353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💡</a:t>
            </a:r>
            <a:r>
              <a:rPr lang="zh-CN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 </a:t>
            </a:r>
            <a:r>
              <a:rPr lang="zh-CN" altLang="en-US" sz="1200" b="1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範例 Prompt：</a:t>
            </a:r>
            <a:r>
              <a:rPr lang="zh-CN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「你是一位</a:t>
            </a:r>
            <a:r>
              <a:rPr lang="zh-TW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學務工作同仁</a:t>
            </a:r>
            <a:r>
              <a:rPr lang="zh-CN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，請幫我撰寫一份活動</a:t>
            </a:r>
            <a:r>
              <a:rPr lang="zh-TW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報名資料</a:t>
            </a:r>
            <a:r>
              <a:rPr lang="zh-CN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，對象是</a:t>
            </a:r>
            <a:r>
              <a:rPr lang="zh-TW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向學生介紹活動</a:t>
            </a:r>
            <a:r>
              <a:rPr lang="zh-CN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，內容包含：活動名稱、時間地點、主辦單位亮點、</a:t>
            </a:r>
            <a:r>
              <a:rPr lang="zh-TW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報名方式、製作好的</a:t>
            </a:r>
            <a:r>
              <a:rPr lang="en-US" altLang="zh-TW" sz="1200" dirty="0" err="1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QRcode</a:t>
            </a:r>
            <a:r>
              <a:rPr lang="zh-CN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，請以 600 字以內、</a:t>
            </a:r>
            <a:r>
              <a:rPr lang="zh-TW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活動海報方</a:t>
            </a:r>
            <a:r>
              <a:rPr lang="zh-CN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式呈現</a:t>
            </a:r>
            <a:r>
              <a:rPr lang="zh-TW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，尺寸要</a:t>
            </a:r>
            <a:r>
              <a:rPr lang="en-US" altLang="zh-TW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A1</a:t>
            </a:r>
            <a:r>
              <a:rPr lang="zh-TW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比例，插圖風格希望卡通化一些</a:t>
            </a:r>
            <a:r>
              <a:rPr lang="zh-CN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。」</a:t>
            </a:r>
            <a:endParaRPr lang="zh-CN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661475" y="5761930"/>
            <a:ext cx="12700" cy="562769"/>
          </a:xfrm>
          <a:prstGeom prst="roundRect">
            <a:avLst>
              <a:gd name="adj" fmla="val 49999"/>
            </a:avLst>
          </a:prstGeom>
          <a:solidFill>
            <a:srgbClr val="1B54DA"/>
          </a:solidFill>
          <a:ln/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1277938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ChatGPT生成簡報架構</a:t>
            </a:r>
            <a:endParaRPr 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1475" y="2042716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將原始文件貼入 ChatGPT，搭配精準 Prompt，30 秒內即可獲得完整的簡報大綱。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493367"/>
            <a:ext cx="5351725" cy="175170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213317" y="2602210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1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845819" y="3173809"/>
            <a:ext cx="498303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貼入原始資料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845819" y="3531493"/>
            <a:ext cx="498303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將 文件內容直接複製貼入 ChatGPT 對話框，無需事先整理格式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78495" y="2493367"/>
            <a:ext cx="5351725" cy="175170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730337" y="2602210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2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362838" y="3173809"/>
            <a:ext cx="498303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輸入示範 Prompt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362838" y="3531493"/>
            <a:ext cx="498303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「請將以上內容整理成一份</a:t>
            </a:r>
            <a:r>
              <a:rPr lang="en-US" altLang="zh-CN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20</a:t>
            </a: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頁</a:t>
            </a:r>
            <a:r>
              <a:rPr lang="zh-TW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左右</a:t>
            </a: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的簡報大綱，每頁包含標題與3個重點條列」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475" y="4410373"/>
            <a:ext cx="5351725" cy="148709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213317" y="4519216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3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845819" y="5090815"/>
            <a:ext cx="498303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檢視生成大綱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2"/>
          <p:cNvSpPr/>
          <p:nvPr/>
        </p:nvSpPr>
        <p:spPr>
          <a:xfrm>
            <a:off x="845819" y="5448498"/>
            <a:ext cx="4983038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AI 自動提取關鍵資訊，依邏輯順序排列章節，生成結構完整的大綱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78495" y="4410373"/>
            <a:ext cx="5351725" cy="1487091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730337" y="4519216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4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6362838" y="5090815"/>
            <a:ext cx="498303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人工確認微調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 15"/>
          <p:cNvSpPr/>
          <p:nvPr/>
        </p:nvSpPr>
        <p:spPr>
          <a:xfrm>
            <a:off x="6362838" y="5448498"/>
            <a:ext cx="4983038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確認重點是否齊全、順序是否合理，若有遺漏可直接告訴 AI 補充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1952129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修改讓AI更符合你的需求</a:t>
            </a:r>
            <a:endParaRPr 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1475" y="2716907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生成初稿後，透過追加指令可以快速調整內容風格，不需要重新開始。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3167559"/>
            <a:ext cx="330688" cy="3306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98830" y="3224411"/>
            <a:ext cx="2947715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讓內容變短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198830" y="3582095"/>
            <a:ext cx="294771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「請將每頁重點濃縮至 2 點以內，每點不超過 20 字」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「請刪除範例說明，只保留核心論點」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53213" y="3167559"/>
            <a:ext cx="330688" cy="3306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890568" y="3224411"/>
            <a:ext cx="2947815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讓語氣變正式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890568" y="3582095"/>
            <a:ext cx="294781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「請將語氣調整為正式公文風格，避免口語化表達」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「請使用更嚴謹、專業的行政用語」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45050" y="3167559"/>
            <a:ext cx="330688" cy="33069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582406" y="3224411"/>
            <a:ext cx="2947815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變成</a:t>
            </a:r>
            <a:r>
              <a:rPr lang="zh-TW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分享或報告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風格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8582406" y="3582095"/>
            <a:ext cx="294781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「請假設這份簡報是</a:t>
            </a:r>
            <a:r>
              <a:rPr lang="zh-TW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向同仁們</a:t>
            </a: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報告，語氣請更簡潔有力」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「每頁只保留最重要的一個結論」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661475" y="4561979"/>
            <a:ext cx="10868745" cy="661293"/>
          </a:xfrm>
          <a:prstGeom prst="roundRect">
            <a:avLst>
              <a:gd name="adj" fmla="val 10504"/>
            </a:avLst>
          </a:prstGeom>
          <a:solidFill>
            <a:srgbClr val="D2DDF9"/>
          </a:solidFill>
          <a:ln/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769" y="4801691"/>
            <a:ext cx="206667" cy="16529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198731" y="4768552"/>
            <a:ext cx="1077578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Prompt 修改就像與同事溝通——越具體，AI 改得越準確。不滿意就繼續說，AI 不會不耐煩。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820936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匯入Gamma：一鍵生成精美簡報</a:t>
            </a:r>
            <a:endParaRPr 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1475" y="1751013"/>
            <a:ext cx="523266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操作步驟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61475" y="2195513"/>
            <a:ext cx="372061" cy="372070"/>
          </a:xfrm>
          <a:prstGeom prst="roundRect">
            <a:avLst>
              <a:gd name="adj" fmla="val 18670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23485" y="2226518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1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198830" y="2252365"/>
            <a:ext cx="469531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開啟 Gamma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198830" y="2676128"/>
            <a:ext cx="469531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前往 gamma.app，登入帳號（可用 Google 帳號）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61475" y="3271441"/>
            <a:ext cx="372061" cy="372070"/>
          </a:xfrm>
          <a:prstGeom prst="roundRect">
            <a:avLst>
              <a:gd name="adj" fmla="val 18670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23485" y="3302446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2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198830" y="3328293"/>
            <a:ext cx="469531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選擇「貼上文字」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198830" y="3752056"/>
            <a:ext cx="469531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將 ChatGPT 生成的大綱直接貼入 Gamma 輸入框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61475" y="4347369"/>
            <a:ext cx="372061" cy="372070"/>
          </a:xfrm>
          <a:prstGeom prst="roundRect">
            <a:avLst>
              <a:gd name="adj" fmla="val 18670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23485" y="4378375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3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198830" y="4404221"/>
            <a:ext cx="469531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選擇主題風格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198830" y="4827984"/>
            <a:ext cx="469531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從多種設計主題中選擇符合場合的視覺風格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61475" y="5423297"/>
            <a:ext cx="372061" cy="372070"/>
          </a:xfrm>
          <a:prstGeom prst="roundRect">
            <a:avLst>
              <a:gd name="adj" fmla="val 18670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23485" y="5454303"/>
            <a:ext cx="248041" cy="31005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4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198830" y="5480149"/>
            <a:ext cx="469531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點擊生成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198830" y="5903913"/>
            <a:ext cx="469531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Gamma AI 自動排版，10 秒內完成整份簡報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184844" y="1585714"/>
            <a:ext cx="5470785" cy="4768850"/>
          </a:xfrm>
          <a:prstGeom prst="roundRect">
            <a:avLst>
              <a:gd name="adj" fmla="val 2497"/>
            </a:avLst>
          </a:prstGeom>
          <a:solidFill>
            <a:srgbClr val="D2DDF8"/>
          </a:solidFill>
          <a:ln/>
        </p:spPr>
      </p:sp>
      <p:sp>
        <p:nvSpPr>
          <p:cNvPr id="23" name="Text 21"/>
          <p:cNvSpPr/>
          <p:nvPr/>
        </p:nvSpPr>
        <p:spPr>
          <a:xfrm>
            <a:off x="6350139" y="1751013"/>
            <a:ext cx="514019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Gamma 的優勢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350139" y="2174776"/>
            <a:ext cx="5140196" cy="15544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自動選擇適合的版型與配色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文字、圖片、圖表智慧排版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可直接在線上分享連結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支援匯出為 PPT 或 PDF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免費版即可使用基本功能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1610519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Gamma修改版面：讓簡報更符合</a:t>
            </a:r>
            <a:r>
              <a:rPr lang="zh-TW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自已需求</a:t>
            </a:r>
            <a:endParaRPr 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1475" y="2375297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Gamma 生成的初稿已有不錯的視覺效果，但幾個簡單調整就能讓它更專業、更符合機關形象。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61475" y="2825948"/>
            <a:ext cx="3512653" cy="1891605"/>
          </a:xfrm>
          <a:prstGeom prst="roundRect">
            <a:avLst>
              <a:gd name="adj" fmla="val 3672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33119" y="2997597"/>
            <a:ext cx="496081" cy="496094"/>
          </a:xfrm>
          <a:prstGeom prst="ellipse">
            <a:avLst/>
          </a:prstGeom>
          <a:solidFill>
            <a:srgbClr val="1B54DA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541" y="3133923"/>
            <a:ext cx="223237" cy="22324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33119" y="3658989"/>
            <a:ext cx="316936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主題切換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33119" y="4016673"/>
            <a:ext cx="3169364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右側面板可一鍵切換整份簡報的視覺主題，從現代科技感到政府機關正式風格都有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4339422" y="2825948"/>
            <a:ext cx="3512752" cy="1891605"/>
          </a:xfrm>
          <a:prstGeom prst="roundRect">
            <a:avLst>
              <a:gd name="adj" fmla="val 3672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511066" y="2997597"/>
            <a:ext cx="496081" cy="496094"/>
          </a:xfrm>
          <a:prstGeom prst="ellipse">
            <a:avLst/>
          </a:prstGeom>
          <a:solidFill>
            <a:srgbClr val="1B54DA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47488" y="3133923"/>
            <a:ext cx="223237" cy="22324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511066" y="3658989"/>
            <a:ext cx="316946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配色調整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4511065" y="4016673"/>
            <a:ext cx="333475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可自訂主色、輔色</a:t>
            </a:r>
            <a:r>
              <a:rPr lang="zh-TW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、風格</a:t>
            </a: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，全簡報自動套用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hape 12"/>
          <p:cNvSpPr/>
          <p:nvPr/>
        </p:nvSpPr>
        <p:spPr>
          <a:xfrm>
            <a:off x="8017468" y="2825948"/>
            <a:ext cx="3512653" cy="1891605"/>
          </a:xfrm>
          <a:prstGeom prst="roundRect">
            <a:avLst>
              <a:gd name="adj" fmla="val 3672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8189112" y="2997597"/>
            <a:ext cx="496081" cy="496094"/>
          </a:xfrm>
          <a:prstGeom prst="ellipse">
            <a:avLst/>
          </a:prstGeom>
          <a:solidFill>
            <a:srgbClr val="1B54DA"/>
          </a:solidFill>
          <a:ln/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25535" y="3133923"/>
            <a:ext cx="223237" cy="22324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189112" y="3658989"/>
            <a:ext cx="3169364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圖片替換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8189111" y="4016673"/>
            <a:ext cx="334100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點擊任何圖片即可替換，Gamma 內建 Unsplash 圖庫，也可上傳自己的活動照片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Shape 16"/>
          <p:cNvSpPr/>
          <p:nvPr/>
        </p:nvSpPr>
        <p:spPr>
          <a:xfrm>
            <a:off x="661475" y="4903589"/>
            <a:ext cx="10868745" cy="661293"/>
          </a:xfrm>
          <a:prstGeom prst="roundRect">
            <a:avLst>
              <a:gd name="adj" fmla="val 10504"/>
            </a:avLst>
          </a:prstGeom>
          <a:solidFill>
            <a:srgbClr val="B6D6FC"/>
          </a:solidFill>
          <a:ln/>
        </p:spPr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769" y="5143302"/>
            <a:ext cx="206667" cy="16529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198731" y="5110163"/>
            <a:ext cx="1077578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小技巧：修改一頁的配色後，點選「套用至全部頁面」，一秒統一整份簡報風格。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2084388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Canva微調：加上品牌識別元素</a:t>
            </a:r>
            <a:endParaRPr 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1475" y="2849166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3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Gamma 匯出為 PPT 後，可用 Canva 進行最後一哩路的品牌化調整，讓簡報更具專業識別度。</a:t>
            </a:r>
            <a:endParaRPr lang="zh-CN" sz="1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3299817"/>
            <a:ext cx="3512653" cy="17911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22017" y="3484166"/>
            <a:ext cx="3067767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🏷️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加入 Logo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922017" y="3848199"/>
            <a:ext cx="3067767" cy="10584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將機關或活動 Logo 上傳至 Canva，拖曳至每頁角落，設定固定位置後套用至全部頁面。建議放在右上角或左下角，不影響主要內容閱讀。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9422" y="3299817"/>
            <a:ext cx="3512752" cy="17911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599964" y="3484166"/>
            <a:ext cx="3067866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🔷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替換圖示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599964" y="3848199"/>
            <a:ext cx="306786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Canva 內建數十萬個免費圖示，輸入關鍵字即可搜尋。選擇與主題色一致的圖示，視覺統一感立刻提升。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17468" y="3299817"/>
            <a:ext cx="3512653" cy="179119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278010" y="3484166"/>
            <a:ext cx="3067767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🖊️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字型品牌化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8278010" y="3848199"/>
            <a:ext cx="306776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建議標題使用黑體類（如思源黑體），內文使用細明體或圓體，保持易讀性。也可上傳機關專屬字型。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1513384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完成</a:t>
            </a:r>
            <a:r>
              <a:rPr lang="zh-TW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簡報</a:t>
            </a:r>
            <a:endParaRPr 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2415" y="2278162"/>
            <a:ext cx="5470785" cy="2530177"/>
          </a:xfrm>
          <a:prstGeom prst="roundRect">
            <a:avLst>
              <a:gd name="adj" fmla="val 4706"/>
            </a:avLst>
          </a:prstGeom>
          <a:solidFill>
            <a:srgbClr val="D2DDF8"/>
          </a:solidFill>
          <a:ln/>
        </p:spPr>
      </p:sp>
      <p:sp>
        <p:nvSpPr>
          <p:cNvPr id="6" name="Text 4"/>
          <p:cNvSpPr/>
          <p:nvPr/>
        </p:nvSpPr>
        <p:spPr>
          <a:xfrm>
            <a:off x="707710" y="2443460"/>
            <a:ext cx="5140196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⬅</a:t>
            </a:r>
            <a:r>
              <a:rPr lang="zh-CN" altLang="en-US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原始 Word 文件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07710" y="2873573"/>
            <a:ext cx="5140196" cy="18769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密密麻麻的純文字段落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沒有視覺層次，閱讀費力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格式單調，難以突顯重點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列印出來或投影都不好看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修改一次需要重新調整格式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製作時間：</a:t>
            </a:r>
            <a:r>
              <a:rPr lang="zh-CN" altLang="en-US" sz="1400" b="1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4～8 小時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303904" y="2443460"/>
            <a:ext cx="5232666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➡</a:t>
            </a:r>
            <a:r>
              <a:rPr lang="zh-CN" altLang="en-US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AI 生成精美簡報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303904" y="2873573"/>
            <a:ext cx="5232666" cy="18769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清晰的視覺階層與標題系統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重點條列、圖表、圖示一應俱全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品牌配色統一，專業感十足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投影效果清晰，遠距也看得清楚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修改只需調整文字，格式自動更新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4160" indent="-264160" algn="l">
              <a:lnSpc>
                <a:spcPct val="133000"/>
              </a:lnSpc>
              <a:buSzPct val="100000"/>
              <a:buChar char="•"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製作時間：</a:t>
            </a:r>
            <a:r>
              <a:rPr lang="zh-CN" altLang="en-US" sz="1400" b="1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30～60 分鐘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61475" y="4994374"/>
            <a:ext cx="10868745" cy="667643"/>
          </a:xfrm>
          <a:prstGeom prst="roundRect">
            <a:avLst>
              <a:gd name="adj" fmla="val 10404"/>
            </a:avLst>
          </a:prstGeom>
          <a:solidFill>
            <a:srgbClr val="B6FCB8"/>
          </a:solidFill>
          <a:ln/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69" y="5234087"/>
            <a:ext cx="206667" cy="165298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198731" y="5200948"/>
            <a:ext cx="10775780" cy="2709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✅ 這就是 AI 工具鏈的魔法——同樣的內容，呈現效果完全不同，而且只需要原本十分之一的時間。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3360" y="2497038"/>
            <a:ext cx="595198" cy="251420"/>
          </a:xfrm>
          <a:prstGeom prst="roundRect">
            <a:avLst>
              <a:gd name="adj" fmla="val 22103"/>
            </a:avLst>
          </a:prstGeom>
          <a:solidFill>
            <a:srgbClr val="D2DDF9"/>
          </a:solidFill>
          <a:ln/>
        </p:spPr>
      </p:sp>
      <p:sp>
        <p:nvSpPr>
          <p:cNvPr id="4" name="Text 1"/>
          <p:cNvSpPr/>
          <p:nvPr/>
        </p:nvSpPr>
        <p:spPr>
          <a:xfrm>
            <a:off x="5332577" y="2546648"/>
            <a:ext cx="1006351" cy="15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1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第四章</a:t>
            </a:r>
            <a:endParaRPr lang="zh-CN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233360" y="2814538"/>
            <a:ext cx="6296860" cy="1033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zh-CN" altLang="en-US" sz="6500" dirty="0">
                <a:solidFill>
                  <a:srgbClr val="1B54D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AI使用注意事項</a:t>
            </a:r>
            <a:endParaRPr lang="zh-CN" sz="6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928568" y="4096246"/>
            <a:ext cx="690644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zh-CN" alt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善用 AI，也要懂得保護自己與</a:t>
            </a:r>
            <a:r>
              <a:rPr lang="zh-TW" alt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學校</a:t>
            </a:r>
            <a:endParaRPr 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61475" y="1980208"/>
            <a:ext cx="624008" cy="251420"/>
          </a:xfrm>
          <a:prstGeom prst="roundRect">
            <a:avLst>
              <a:gd name="adj" fmla="val 22103"/>
            </a:avLst>
          </a:prstGeom>
          <a:solidFill>
            <a:srgbClr val="D2DDF9"/>
          </a:solidFill>
          <a:ln/>
        </p:spPr>
      </p:sp>
      <p:sp>
        <p:nvSpPr>
          <p:cNvPr id="4" name="Text 1"/>
          <p:cNvSpPr/>
          <p:nvPr/>
        </p:nvSpPr>
        <p:spPr>
          <a:xfrm>
            <a:off x="760691" y="2029817"/>
            <a:ext cx="1055062" cy="15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1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第一章</a:t>
            </a:r>
            <a:endParaRPr lang="zh-CN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74" y="2297708"/>
            <a:ext cx="6601651" cy="20673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zh-CN" altLang="en-US" sz="6500" dirty="0">
                <a:solidFill>
                  <a:srgbClr val="1B54D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AI讓工作更有效率</a:t>
            </a:r>
            <a:endParaRPr lang="zh-CN" sz="6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2681" y="3503944"/>
            <a:ext cx="724074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zh-CN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從重複勞動中解放，讓AI成為</a:t>
            </a:r>
            <a:r>
              <a:rPr lang="zh-TW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您</a:t>
            </a:r>
            <a:r>
              <a:rPr lang="zh-CN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的數位助理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1526580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使用AI前，這四件事一定要知道</a:t>
            </a:r>
            <a:endParaRPr 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291358"/>
            <a:ext cx="413434" cy="41344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61475" y="2911475"/>
            <a:ext cx="5330989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✔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個資保護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1475" y="3275509"/>
            <a:ext cx="533098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不要將姓名、身分證號、聯絡資訊等個人資料輸入 AI，這些資料可能被用於模型訓練或外洩風險。處理人事、案件相關文件時需特別謹慎。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99132" y="2291358"/>
            <a:ext cx="413434" cy="41344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199132" y="2911475"/>
            <a:ext cx="5331089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✔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機密管控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6199132" y="3275509"/>
            <a:ext cx="533108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未公開的政策方向、預算細節、內部討論等機密內容，絕對不可輸入 AI 工具。請遵守機關的資安規範與資料分類規定。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1475" y="4135437"/>
            <a:ext cx="413434" cy="41344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61475" y="4755555"/>
            <a:ext cx="5330989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✔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AI幻覺風險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661475" y="5119588"/>
            <a:ext cx="533098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AI 有時會「捏造」看似合理但實際上不存在的資料、法規條文或統計數字，這稱為「AI 幻覺」。所有數據與引用務必另行核實。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199132" y="4135437"/>
            <a:ext cx="413434" cy="41344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199132" y="4755555"/>
            <a:ext cx="5331089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✔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再次查證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0"/>
          <p:cNvSpPr/>
          <p:nvPr/>
        </p:nvSpPr>
        <p:spPr>
          <a:xfrm>
            <a:off x="6199132" y="5119588"/>
            <a:ext cx="533108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AI 的輸出僅為參考，最終發布的文件必須由人工完整審閱。法規、數字、人名、日期等關鍵資訊，請對照原始文件確認正確性。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725388"/>
            <a:ext cx="10868745" cy="4392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28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我自己的AI工作流程實例</a:t>
            </a:r>
            <a:endParaRPr 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1475" y="1343819"/>
            <a:ext cx="11478330" cy="208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zh-CN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以下是一個真實的工作案例，示範 AI 如何貫穿一場教育部活動的完整行政作業。</a:t>
            </a:r>
            <a:endParaRPr lang="zh-CN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6636" y="1686223"/>
            <a:ext cx="9238424" cy="415736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868252" y="1873882"/>
            <a:ext cx="1616712" cy="2498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活動確認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2868252" y="2194789"/>
            <a:ext cx="1616712" cy="3697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教育部核定活動內容與時程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467199" y="4991905"/>
            <a:ext cx="1625595" cy="2498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流程整理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467199" y="5312813"/>
            <a:ext cx="1625595" cy="3697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ChatGPT 梳理步驟與重點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048379" y="1935231"/>
            <a:ext cx="1616712" cy="2498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主持稿</a:t>
            </a:r>
            <a:r>
              <a:rPr lang="zh-TW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等文字</a:t>
            </a:r>
            <a:r>
              <a:rPr lang="zh-CN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草稿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048379" y="2256139"/>
            <a:ext cx="1616712" cy="1848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96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生成活動主持稿</a:t>
            </a:r>
            <a:r>
              <a:rPr lang="zh-TW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、計畫公文等</a:t>
            </a: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初稿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7647325" y="4991905"/>
            <a:ext cx="1616713" cy="2498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簡報製作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647325" y="5312813"/>
            <a:ext cx="1616713" cy="3697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用 Gamma 快速產出投影片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61475" y="5977930"/>
            <a:ext cx="10868745" cy="416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zh-CN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從一場活動的前置到後續，</a:t>
            </a:r>
            <a:r>
              <a:rPr lang="zh-CN" altLang="en-US" sz="1200" b="1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全套文件只需 2～3 小時</a:t>
            </a:r>
            <a:r>
              <a:rPr lang="zh-CN" altLang="en-US" sz="12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即可完成，過去同樣工作量需要花費整整一天。</a:t>
            </a:r>
            <a:endParaRPr lang="zh-CN" sz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338928" y="2515195"/>
            <a:ext cx="595198" cy="251420"/>
          </a:xfrm>
          <a:prstGeom prst="roundRect">
            <a:avLst>
              <a:gd name="adj" fmla="val 22103"/>
            </a:avLst>
          </a:prstGeom>
          <a:solidFill>
            <a:srgbClr val="D2DDF9"/>
          </a:solidFill>
          <a:ln/>
        </p:spPr>
      </p:sp>
      <p:sp>
        <p:nvSpPr>
          <p:cNvPr id="4" name="Text 1"/>
          <p:cNvSpPr/>
          <p:nvPr/>
        </p:nvSpPr>
        <p:spPr>
          <a:xfrm>
            <a:off x="6438145" y="2564805"/>
            <a:ext cx="1006351" cy="15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1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第五章</a:t>
            </a:r>
            <a:endParaRPr lang="zh-CN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233360" y="2814538"/>
            <a:ext cx="6296860" cy="1033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zh-CN" altLang="en-US" sz="6000" dirty="0">
                <a:solidFill>
                  <a:srgbClr val="1B54D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結語</a:t>
            </a:r>
            <a:endParaRPr lang="zh-CN" sz="6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4928568" y="4096246"/>
            <a:ext cx="690644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zh-CN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帶走一個觀念，改變你的工作方式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1860550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今天最重要的一個觀念</a:t>
            </a:r>
            <a:endParaRPr 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909516" y="2811363"/>
            <a:ext cx="1062070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AI 不是一個工具，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而是一個</a:t>
            </a:r>
            <a:r>
              <a:rPr lang="zh-CN" altLang="en-US" sz="1400" b="1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工作流程</a:t>
            </a: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61475" y="2625328"/>
            <a:ext cx="19050" cy="901303"/>
          </a:xfrm>
          <a:prstGeom prst="roundRect">
            <a:avLst>
              <a:gd name="adj" fmla="val 49999"/>
            </a:avLst>
          </a:prstGeom>
          <a:solidFill>
            <a:srgbClr val="1B54DA"/>
          </a:solidFill>
          <a:ln/>
        </p:spPr>
      </p:sp>
      <p:sp>
        <p:nvSpPr>
          <p:cNvPr id="7" name="Text 5"/>
          <p:cNvSpPr/>
          <p:nvPr/>
        </p:nvSpPr>
        <p:spPr>
          <a:xfrm>
            <a:off x="661475" y="3712666"/>
            <a:ext cx="1086874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很多人學 AI 的方式是「學一個工具、用一次、然後忘記」。真正有效率的方法，是把 AI 建立成你的標準工作流程的一部分——就像你習慣用 Excel 管理資料、用 Email 溝通一樣。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425" y="4408884"/>
            <a:ext cx="3504120" cy="92501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64868" y="4427934"/>
            <a:ext cx="3281677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從「偶爾用」到「天天用」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864868" y="4785618"/>
            <a:ext cx="328167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每天在固定的工作任務中使用 AI，它就會成為你最熟悉的工作夥伴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4163" y="4408884"/>
            <a:ext cx="3504219" cy="92501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56606" y="4427934"/>
            <a:ext cx="328177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從「單一工具」到「工具鏈」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4556606" y="4785618"/>
            <a:ext cx="3281776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ChatGPT + Gamma + Canva 的組合，能處理 </a:t>
            </a:r>
            <a:r>
              <a:rPr lang="zh-TW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大部分</a:t>
            </a: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的</a:t>
            </a:r>
            <a:r>
              <a:rPr lang="zh-TW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簡報</a:t>
            </a: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需求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26001" y="4408884"/>
            <a:ext cx="3504219" cy="92501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248444" y="4427934"/>
            <a:ext cx="328177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從「節省時間」到「提升品質」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8248444" y="4785618"/>
            <a:ext cx="3281776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AI 不只快，也能讓你的文件呈現更專業、更清晰、更有說服力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1499791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推薦入門AI工具清單</a:t>
            </a:r>
            <a:endParaRPr 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1475" y="2264569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不需要同時學全部——</a:t>
            </a:r>
            <a:r>
              <a:rPr lang="zh-CN" altLang="en-US" sz="1400" b="1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先熟悉 1～2 套工具，比同時學很多工具更有效率。</a:t>
            </a: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以下是最建議行政人員優先上手的五套工具：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2715220"/>
            <a:ext cx="278996" cy="248047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745" y="2715220"/>
            <a:ext cx="278996" cy="248047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015" y="2715220"/>
            <a:ext cx="278996" cy="248047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285" y="2715220"/>
            <a:ext cx="278996" cy="248047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2555" y="2715220"/>
            <a:ext cx="278996" cy="248047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2345572" y="2763738"/>
            <a:ext cx="206667" cy="206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5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5"/>
          <p:cNvSpPr/>
          <p:nvPr/>
        </p:nvSpPr>
        <p:spPr>
          <a:xfrm>
            <a:off x="661475" y="3143151"/>
            <a:ext cx="348507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ChatGPT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6"/>
          <p:cNvSpPr/>
          <p:nvPr/>
        </p:nvSpPr>
        <p:spPr>
          <a:xfrm>
            <a:off x="661475" y="3500834"/>
            <a:ext cx="3485071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最全能的 AI 助手，寫作、整理、翻譯、Prompt 練習首選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3213" y="2715220"/>
            <a:ext cx="278996" cy="248047"/>
          </a:xfrm>
          <a:prstGeom prst="rect">
            <a:avLst/>
          </a:prstGeom>
        </p:spPr>
      </p:pic>
      <p:pic>
        <p:nvPicPr>
          <p:cNvPr id="15" name="Image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483" y="2715220"/>
            <a:ext cx="278996" cy="248047"/>
          </a:xfrm>
          <a:prstGeom prst="rect">
            <a:avLst/>
          </a:prstGeom>
        </p:spPr>
      </p:pic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3753" y="2715220"/>
            <a:ext cx="278996" cy="248047"/>
          </a:xfrm>
          <a:prstGeom prst="rect">
            <a:avLst/>
          </a:prstGeom>
        </p:spPr>
      </p:pic>
      <p:pic>
        <p:nvPicPr>
          <p:cNvPr id="17" name="Image 8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023" y="2715220"/>
            <a:ext cx="278996" cy="248047"/>
          </a:xfrm>
          <a:prstGeom prst="rect">
            <a:avLst/>
          </a:prstGeom>
        </p:spPr>
      </p:pic>
      <p:pic>
        <p:nvPicPr>
          <p:cNvPr id="18" name="Image 9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293" y="2715220"/>
            <a:ext cx="278996" cy="248047"/>
          </a:xfrm>
          <a:prstGeom prst="rect">
            <a:avLst/>
          </a:prstGeom>
        </p:spPr>
      </p:pic>
      <p:sp>
        <p:nvSpPr>
          <p:cNvPr id="19" name="Text 7"/>
          <p:cNvSpPr/>
          <p:nvPr/>
        </p:nvSpPr>
        <p:spPr>
          <a:xfrm>
            <a:off x="6037310" y="2763738"/>
            <a:ext cx="206667" cy="206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5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8"/>
          <p:cNvSpPr/>
          <p:nvPr/>
        </p:nvSpPr>
        <p:spPr>
          <a:xfrm>
            <a:off x="4353213" y="3143151"/>
            <a:ext cx="348517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Gamma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 9"/>
          <p:cNvSpPr/>
          <p:nvPr/>
        </p:nvSpPr>
        <p:spPr>
          <a:xfrm>
            <a:off x="4353213" y="3500834"/>
            <a:ext cx="3485170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行政簡報最快速的生成工具，輸入文字秒變精美投影片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50" y="2715220"/>
            <a:ext cx="278996" cy="248047"/>
          </a:xfrm>
          <a:prstGeom prst="rect">
            <a:avLst/>
          </a:prstGeom>
        </p:spPr>
      </p:pic>
      <p:pic>
        <p:nvPicPr>
          <p:cNvPr id="23" name="Image 1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5320" y="2715220"/>
            <a:ext cx="278996" cy="248047"/>
          </a:xfrm>
          <a:prstGeom prst="rect">
            <a:avLst/>
          </a:prstGeom>
        </p:spPr>
      </p:pic>
      <p:pic>
        <p:nvPicPr>
          <p:cNvPr id="24" name="Image 1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5591" y="2715220"/>
            <a:ext cx="278996" cy="248047"/>
          </a:xfrm>
          <a:prstGeom prst="rect">
            <a:avLst/>
          </a:prstGeom>
        </p:spPr>
      </p:pic>
      <p:pic>
        <p:nvPicPr>
          <p:cNvPr id="25" name="Image 1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5861" y="2715220"/>
            <a:ext cx="278996" cy="248047"/>
          </a:xfrm>
          <a:prstGeom prst="rect">
            <a:avLst/>
          </a:prstGeom>
        </p:spPr>
      </p:pic>
      <p:pic>
        <p:nvPicPr>
          <p:cNvPr id="26" name="Image 1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6131" y="2715220"/>
            <a:ext cx="278996" cy="248047"/>
          </a:xfrm>
          <a:prstGeom prst="rect">
            <a:avLst/>
          </a:prstGeom>
        </p:spPr>
      </p:pic>
      <p:sp>
        <p:nvSpPr>
          <p:cNvPr id="27" name="Text 10"/>
          <p:cNvSpPr/>
          <p:nvPr/>
        </p:nvSpPr>
        <p:spPr>
          <a:xfrm>
            <a:off x="9729147" y="2763738"/>
            <a:ext cx="206667" cy="206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5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Text 11"/>
          <p:cNvSpPr/>
          <p:nvPr/>
        </p:nvSpPr>
        <p:spPr>
          <a:xfrm>
            <a:off x="8045050" y="3143151"/>
            <a:ext cx="348517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Canva AI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Text 12"/>
          <p:cNvSpPr/>
          <p:nvPr/>
        </p:nvSpPr>
        <p:spPr>
          <a:xfrm>
            <a:off x="8045050" y="3500834"/>
            <a:ext cx="348517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品牌視覺設計首選，圖示、海報、文宣拖拉完成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" name="Image 1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4360763"/>
            <a:ext cx="278996" cy="248047"/>
          </a:xfrm>
          <a:prstGeom prst="rect">
            <a:avLst/>
          </a:prstGeom>
        </p:spPr>
      </p:pic>
      <p:pic>
        <p:nvPicPr>
          <p:cNvPr id="31" name="Image 1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745" y="4360763"/>
            <a:ext cx="278996" cy="248047"/>
          </a:xfrm>
          <a:prstGeom prst="rect">
            <a:avLst/>
          </a:prstGeom>
        </p:spPr>
      </p:pic>
      <p:pic>
        <p:nvPicPr>
          <p:cNvPr id="32" name="Image 17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015" y="4360763"/>
            <a:ext cx="278996" cy="248047"/>
          </a:xfrm>
          <a:prstGeom prst="rect">
            <a:avLst/>
          </a:prstGeom>
        </p:spPr>
      </p:pic>
      <p:pic>
        <p:nvPicPr>
          <p:cNvPr id="33" name="Image 18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285" y="4360763"/>
            <a:ext cx="278996" cy="248047"/>
          </a:xfrm>
          <a:prstGeom prst="rect">
            <a:avLst/>
          </a:prstGeom>
        </p:spPr>
      </p:pic>
      <p:pic>
        <p:nvPicPr>
          <p:cNvPr id="34" name="Image 19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2555" y="4360763"/>
            <a:ext cx="278996" cy="248047"/>
          </a:xfrm>
          <a:prstGeom prst="rect">
            <a:avLst/>
          </a:prstGeom>
        </p:spPr>
      </p:pic>
      <p:sp>
        <p:nvSpPr>
          <p:cNvPr id="35" name="Text 13"/>
          <p:cNvSpPr/>
          <p:nvPr/>
        </p:nvSpPr>
        <p:spPr>
          <a:xfrm>
            <a:off x="2345572" y="4409281"/>
            <a:ext cx="206667" cy="206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5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Text 14"/>
          <p:cNvSpPr/>
          <p:nvPr/>
        </p:nvSpPr>
        <p:spPr>
          <a:xfrm>
            <a:off x="661475" y="4788694"/>
            <a:ext cx="348507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NotebookLM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Text 15"/>
          <p:cNvSpPr/>
          <p:nvPr/>
        </p:nvSpPr>
        <p:spPr>
          <a:xfrm>
            <a:off x="661475" y="5146377"/>
            <a:ext cx="3485071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整理大量文件的最佳工具，上傳即生成摘要與問答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8" name="Image 2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3213" y="4360763"/>
            <a:ext cx="278996" cy="248047"/>
          </a:xfrm>
          <a:prstGeom prst="rect">
            <a:avLst/>
          </a:prstGeom>
        </p:spPr>
      </p:pic>
      <p:pic>
        <p:nvPicPr>
          <p:cNvPr id="39" name="Image 2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483" y="4360763"/>
            <a:ext cx="278996" cy="248047"/>
          </a:xfrm>
          <a:prstGeom prst="rect">
            <a:avLst/>
          </a:prstGeom>
        </p:spPr>
      </p:pic>
      <p:pic>
        <p:nvPicPr>
          <p:cNvPr id="40" name="Image 2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3753" y="4360763"/>
            <a:ext cx="278996" cy="248047"/>
          </a:xfrm>
          <a:prstGeom prst="rect">
            <a:avLst/>
          </a:prstGeom>
        </p:spPr>
      </p:pic>
      <p:pic>
        <p:nvPicPr>
          <p:cNvPr id="41" name="Image 2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023" y="4360763"/>
            <a:ext cx="278996" cy="248047"/>
          </a:xfrm>
          <a:prstGeom prst="rect">
            <a:avLst/>
          </a:prstGeom>
        </p:spPr>
      </p:pic>
      <p:pic>
        <p:nvPicPr>
          <p:cNvPr id="42" name="Image 2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293" y="4360763"/>
            <a:ext cx="278996" cy="248047"/>
          </a:xfrm>
          <a:prstGeom prst="rect">
            <a:avLst/>
          </a:prstGeom>
        </p:spPr>
      </p:pic>
      <p:sp>
        <p:nvSpPr>
          <p:cNvPr id="43" name="Text 16"/>
          <p:cNvSpPr/>
          <p:nvPr/>
        </p:nvSpPr>
        <p:spPr>
          <a:xfrm>
            <a:off x="6037310" y="4409281"/>
            <a:ext cx="206667" cy="2067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8300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5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Text 17"/>
          <p:cNvSpPr/>
          <p:nvPr/>
        </p:nvSpPr>
        <p:spPr>
          <a:xfrm>
            <a:off x="4353213" y="4788694"/>
            <a:ext cx="348517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Perplexity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Text 18"/>
          <p:cNvSpPr/>
          <p:nvPr/>
        </p:nvSpPr>
        <p:spPr>
          <a:xfrm>
            <a:off x="4353213" y="5146377"/>
            <a:ext cx="348517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附來源引用的 AI 搜尋，查政策、找資料最放心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3360" y="2177852"/>
            <a:ext cx="6296860" cy="713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zh-CN" altLang="en-US" sz="445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歡迎提問</a:t>
            </a:r>
            <a:endParaRPr lang="zh-CN" sz="445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233360" y="3139083"/>
            <a:ext cx="6296860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zh-CN" alt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今天開始，讓 AI 成為你的行政助理</a:t>
            </a:r>
            <a:endParaRPr lang="zh-CN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896441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40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為什麼行政人員要學AI？</a:t>
            </a:r>
            <a:endParaRPr 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2415" y="1661220"/>
            <a:ext cx="5470785" cy="4617839"/>
          </a:xfrm>
          <a:prstGeom prst="roundRect">
            <a:avLst>
              <a:gd name="adj" fmla="val 2579"/>
            </a:avLst>
          </a:prstGeom>
          <a:solidFill>
            <a:srgbClr val="D2DDF8"/>
          </a:solidFill>
          <a:ln/>
        </p:spPr>
      </p:sp>
      <p:sp>
        <p:nvSpPr>
          <p:cNvPr id="6" name="Text 4"/>
          <p:cNvSpPr/>
          <p:nvPr/>
        </p:nvSpPr>
        <p:spPr>
          <a:xfrm>
            <a:off x="707710" y="1826518"/>
            <a:ext cx="514019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以前的工作方式</a:t>
            </a:r>
            <a:endParaRPr 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9720" y="2276078"/>
            <a:ext cx="248041" cy="24804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245065" y="2271018"/>
            <a:ext cx="460284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自己找資料</a:t>
            </a:r>
            <a:endParaRPr 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245065" y="2694781"/>
            <a:ext cx="460284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花費大量時間蒐集、篩選、整理各類文件資訊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9720" y="3295154"/>
            <a:ext cx="248041" cy="24804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245065" y="3290094"/>
            <a:ext cx="460284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自己寫內容</a:t>
            </a:r>
            <a:endParaRPr 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1245065" y="3713857"/>
            <a:ext cx="460284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從零開始撰寫，反覆修改措辭與架構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9720" y="4314230"/>
            <a:ext cx="248041" cy="248047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245065" y="4309170"/>
            <a:ext cx="460284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自己排版</a:t>
            </a:r>
            <a:endParaRPr 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1245065" y="4732933"/>
            <a:ext cx="460284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逐頁調整字型、配色、圖片，耗時費力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9720" y="5333305"/>
            <a:ext cx="248041" cy="248047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245065" y="5328245"/>
            <a:ext cx="460284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一直修改</a:t>
            </a:r>
            <a:endParaRPr 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1245065" y="5752009"/>
            <a:ext cx="460284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主管意見、長官需求不斷來回，耗盡精力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6303904" y="1826518"/>
            <a:ext cx="5232666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現在的 AI 工作方式</a:t>
            </a:r>
            <a:endParaRPr 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65914" y="2276078"/>
            <a:ext cx="248041" cy="248047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841259" y="2271018"/>
            <a:ext cx="469531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AI 協助蒐整</a:t>
            </a:r>
            <a:endParaRPr 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 15"/>
          <p:cNvSpPr/>
          <p:nvPr/>
        </p:nvSpPr>
        <p:spPr>
          <a:xfrm>
            <a:off x="6841259" y="2694781"/>
            <a:ext cx="469531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輸入需求，AI 自動整合關鍵資料與架構建議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65914" y="3295154"/>
            <a:ext cx="248041" cy="248047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6841259" y="3290094"/>
            <a:ext cx="469531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快速完成初稿</a:t>
            </a:r>
            <a:endParaRPr 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Text 17"/>
          <p:cNvSpPr/>
          <p:nvPr/>
        </p:nvSpPr>
        <p:spPr>
          <a:xfrm>
            <a:off x="6841259" y="3713857"/>
            <a:ext cx="469531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幾秒內生成完整段落、摘要、大綱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65914" y="4314230"/>
            <a:ext cx="248041" cy="248047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6841259" y="4309170"/>
            <a:ext cx="469531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人工修正潤飾</a:t>
            </a:r>
            <a:endParaRPr lang="zh-CN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Text 19"/>
          <p:cNvSpPr/>
          <p:nvPr/>
        </p:nvSpPr>
        <p:spPr>
          <a:xfrm>
            <a:off x="6841259" y="4732933"/>
            <a:ext cx="4695311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6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只需確認正確性與語氣，節省 時間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Shape 20"/>
          <p:cNvSpPr/>
          <p:nvPr/>
        </p:nvSpPr>
        <p:spPr>
          <a:xfrm>
            <a:off x="6303904" y="5183584"/>
            <a:ext cx="5232666" cy="909439"/>
          </a:xfrm>
          <a:prstGeom prst="roundRect">
            <a:avLst>
              <a:gd name="adj" fmla="val 7638"/>
            </a:avLst>
          </a:prstGeom>
          <a:solidFill>
            <a:srgbClr val="D2DDF9"/>
          </a:solidFill>
          <a:ln/>
        </p:spPr>
      </p:sp>
      <p:pic>
        <p:nvPicPr>
          <p:cNvPr id="30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9198" y="5423297"/>
            <a:ext cx="206667" cy="165298"/>
          </a:xfrm>
          <a:prstGeom prst="rect">
            <a:avLst/>
          </a:prstGeom>
        </p:spPr>
      </p:pic>
      <p:sp>
        <p:nvSpPr>
          <p:cNvPr id="31" name="Text 21"/>
          <p:cNvSpPr/>
          <p:nvPr/>
        </p:nvSpPr>
        <p:spPr>
          <a:xfrm>
            <a:off x="6841160" y="5373688"/>
            <a:ext cx="4530116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6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AI 不是取代人，而是協助完成重複性的工作。</a:t>
            </a:r>
            <a:r>
              <a:rPr lang="zh-CN" altLang="en-US" sz="16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真正的價值判斷與最終決策，永遠由人來完成。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1110754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行政工作有哪些可以交給AI？</a:t>
            </a:r>
            <a:endParaRPr 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1475" y="1875532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從文書處理到活動規劃，AI 幾乎可以在每一個行政環節扮演助手角色，大幅減少重複性工作。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61475" y="2326184"/>
            <a:ext cx="3512653" cy="971947"/>
          </a:xfrm>
          <a:prstGeom prst="roundRect">
            <a:avLst>
              <a:gd name="adj" fmla="val 7147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33119" y="2497832"/>
            <a:ext cx="3169364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📄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公文草擬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833119" y="2861866"/>
            <a:ext cx="316936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快速產出公文格式、行文用語與段落結構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339422" y="2326184"/>
            <a:ext cx="3512752" cy="971947"/>
          </a:xfrm>
          <a:prstGeom prst="roundRect">
            <a:avLst>
              <a:gd name="adj" fmla="val 7147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11066" y="2497832"/>
            <a:ext cx="3169464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📧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Email 撰寫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511066" y="2861866"/>
            <a:ext cx="316946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生成正式、禮貌、符合情境的電子郵件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8017468" y="2326184"/>
            <a:ext cx="3512653" cy="971947"/>
          </a:xfrm>
          <a:prstGeom prst="roundRect">
            <a:avLst>
              <a:gd name="adj" fmla="val 7147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189112" y="2497832"/>
            <a:ext cx="3169364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📊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簡報製作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189112" y="2861866"/>
            <a:ext cx="316936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大綱規劃、內容生成、視覺排版一氣呵成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61475" y="3484166"/>
            <a:ext cx="3512653" cy="971947"/>
          </a:xfrm>
          <a:prstGeom prst="roundRect">
            <a:avLst>
              <a:gd name="adj" fmla="val 7147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3119" y="3655814"/>
            <a:ext cx="3169364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📝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新聞稿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33119" y="4019848"/>
            <a:ext cx="316936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活動後快速生成新聞稿，語氣專業準確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339422" y="3484166"/>
            <a:ext cx="3512752" cy="971947"/>
          </a:xfrm>
          <a:prstGeom prst="roundRect">
            <a:avLst>
              <a:gd name="adj" fmla="val 7147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11066" y="3655814"/>
            <a:ext cx="3169464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📚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計畫書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511066" y="4019848"/>
            <a:ext cx="316946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協助規劃執行架構、目標設定與預算說明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8017468" y="3484166"/>
            <a:ext cx="3512653" cy="971947"/>
          </a:xfrm>
          <a:prstGeom prst="roundRect">
            <a:avLst>
              <a:gd name="adj" fmla="val 7147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189112" y="3655814"/>
            <a:ext cx="3169364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📋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會議紀錄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189112" y="4019848"/>
            <a:ext cx="316936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根據逐字稿或關鍵字自動整理會議重點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61475" y="4642148"/>
            <a:ext cx="3512653" cy="971947"/>
          </a:xfrm>
          <a:prstGeom prst="roundRect">
            <a:avLst>
              <a:gd name="adj" fmla="val 7147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3119" y="4813796"/>
            <a:ext cx="3169364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📈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成果報告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833119" y="5177830"/>
            <a:ext cx="316936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彙整數據，自動生成圖表說明與重點摘要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4339422" y="4642148"/>
            <a:ext cx="3512752" cy="971947"/>
          </a:xfrm>
          <a:prstGeom prst="roundRect">
            <a:avLst>
              <a:gd name="adj" fmla="val 7147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511066" y="4813796"/>
            <a:ext cx="3169464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📷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活動文宣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4511066" y="5177830"/>
            <a:ext cx="316946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文案撰寫、視覺文字設計快速到位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8017468" y="4642148"/>
            <a:ext cx="3512653" cy="971947"/>
          </a:xfrm>
          <a:prstGeom prst="roundRect">
            <a:avLst>
              <a:gd name="adj" fmla="val 7147"/>
            </a:avLst>
          </a:prstGeom>
          <a:solidFill>
            <a:srgbClr val="D2DDF9"/>
          </a:solidFill>
          <a:ln w="6350">
            <a:solidFill>
              <a:srgbClr val="B8C3D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189112" y="4813796"/>
            <a:ext cx="3169364" cy="264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📑</a:t>
            </a:r>
            <a:r>
              <a:rPr lang="zh-CN" altLang="en-US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 資料整理</a:t>
            </a:r>
            <a:endParaRPr lang="zh-CN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8189112" y="5177830"/>
            <a:ext cx="3169364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大量文件分類、摘要、比對，秒速完成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356682" y="5800130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zh-CN" altLang="en-US" sz="1600" b="1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行政工作的每一天，其實都有 AI 可以協助。</a:t>
            </a:r>
            <a:endParaRPr lang="zh-CN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864295"/>
            <a:ext cx="10868745" cy="465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常見AI工具總整理</a:t>
            </a:r>
            <a:endParaRPr 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1475" y="1530350"/>
            <a:ext cx="1147833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不必每樣都學，先了解哪個工具最適合你的</a:t>
            </a:r>
            <a:r>
              <a:rPr lang="zh-TW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業務需要</a:t>
            </a: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，按需求選用即可。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61475" y="1907282"/>
            <a:ext cx="10868745" cy="3660378"/>
          </a:xfrm>
          <a:prstGeom prst="roundRect">
            <a:avLst>
              <a:gd name="adj" fmla="val 1708"/>
            </a:avLst>
          </a:prstGeom>
          <a:noFill/>
          <a:ln w="635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61475" y="2316460"/>
            <a:ext cx="10868745" cy="93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61475" y="2722463"/>
            <a:ext cx="10868745" cy="93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61475" y="3128466"/>
            <a:ext cx="10868745" cy="93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61475" y="3534470"/>
            <a:ext cx="10868745" cy="93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661475" y="3940473"/>
            <a:ext cx="10868745" cy="93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661475" y="4346476"/>
            <a:ext cx="10868745" cy="93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661475" y="4752479"/>
            <a:ext cx="10868745" cy="93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661475" y="5158482"/>
            <a:ext cx="10868745" cy="930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668023" y="1913632"/>
            <a:ext cx="2388235" cy="402828"/>
          </a:xfrm>
          <a:custGeom>
            <a:avLst/>
            <a:gdLst/>
            <a:ahLst/>
            <a:cxnLst/>
            <a:rect l="l" t="t" r="r" b="b"/>
            <a:pathLst>
              <a:path w="2388235" h="402828">
                <a:moveTo>
                  <a:pt x="52098" y="0"/>
                </a:moveTo>
                <a:lnTo>
                  <a:pt x="2388235" y="0"/>
                </a:lnTo>
                <a:lnTo>
                  <a:pt x="2388235" y="402828"/>
                </a:lnTo>
                <a:lnTo>
                  <a:pt x="0" y="402828"/>
                </a:lnTo>
                <a:lnTo>
                  <a:pt x="0" y="52100"/>
                </a:lnTo>
                <a:arcTo wR="52098" hR="52100" stAng="10800000" swAng="5400000"/>
                <a:close/>
              </a:path>
            </a:pathLst>
          </a:custGeom>
          <a:solidFill>
            <a:srgbClr val="1B54DA"/>
          </a:solidFill>
          <a:ln/>
        </p:spPr>
      </p:sp>
      <p:sp>
        <p:nvSpPr>
          <p:cNvPr id="16" name="Text 14"/>
          <p:cNvSpPr/>
          <p:nvPr/>
        </p:nvSpPr>
        <p:spPr>
          <a:xfrm>
            <a:off x="816848" y="2000349"/>
            <a:ext cx="2700171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工具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056258" y="1913632"/>
            <a:ext cx="3256774" cy="402828"/>
          </a:xfrm>
          <a:prstGeom prst="rect">
            <a:avLst/>
          </a:prstGeom>
          <a:solidFill>
            <a:srgbClr val="1B54DA"/>
          </a:solidFill>
          <a:ln/>
        </p:spPr>
      </p:sp>
      <p:sp>
        <p:nvSpPr>
          <p:cNvPr id="18" name="Text 16"/>
          <p:cNvSpPr/>
          <p:nvPr/>
        </p:nvSpPr>
        <p:spPr>
          <a:xfrm>
            <a:off x="3205082" y="2000349"/>
            <a:ext cx="356871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最適合用途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313032" y="1913632"/>
            <a:ext cx="5210838" cy="402828"/>
          </a:xfrm>
          <a:custGeom>
            <a:avLst/>
            <a:gdLst/>
            <a:ahLst/>
            <a:cxnLst/>
            <a:rect l="l" t="t" r="r" b="b"/>
            <a:pathLst>
              <a:path w="5210838" h="402828">
                <a:moveTo>
                  <a:pt x="0" y="0"/>
                </a:moveTo>
                <a:lnTo>
                  <a:pt x="5158740" y="0"/>
                </a:lnTo>
                <a:arcTo wR="52098" hR="52100" stAng="16200000" swAng="5400000"/>
                <a:lnTo>
                  <a:pt x="5210838" y="402828"/>
                </a:lnTo>
                <a:lnTo>
                  <a:pt x="0" y="402828"/>
                </a:lnTo>
                <a:lnTo>
                  <a:pt x="0" y="0"/>
                </a:lnTo>
                <a:close/>
              </a:path>
            </a:pathLst>
          </a:custGeom>
          <a:solidFill>
            <a:srgbClr val="1B54DA"/>
          </a:solidFill>
          <a:ln/>
        </p:spPr>
      </p:sp>
      <p:sp>
        <p:nvSpPr>
          <p:cNvPr id="20" name="Text 18"/>
          <p:cNvSpPr/>
          <p:nvPr/>
        </p:nvSpPr>
        <p:spPr>
          <a:xfrm>
            <a:off x="6461856" y="2000349"/>
            <a:ext cx="5522774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使用亮點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816848" y="2406352"/>
            <a:ext cx="2700171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b="1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ChatGPT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205082" y="2406352"/>
            <a:ext cx="356871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寫作、整理、簡報、翻譯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461856" y="2406352"/>
            <a:ext cx="5522774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功能最全面，適合日常行政文書處理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816848" y="2812355"/>
            <a:ext cx="2700171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b="1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Claude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3205082" y="2812355"/>
            <a:ext cx="356871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閱讀PDF、長篇文章摘要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461856" y="2812355"/>
            <a:ext cx="5522774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處理長文件能力強，邏輯分析優異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816848" y="3218359"/>
            <a:ext cx="2700171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b="1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Gemini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205082" y="3218359"/>
            <a:ext cx="356871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Google Workspace 整合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6461856" y="3218359"/>
            <a:ext cx="5522774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與 Gmail、雲端硬碟無縫串接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816848" y="3624362"/>
            <a:ext cx="2700171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b="1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Copilot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3205082" y="3624362"/>
            <a:ext cx="356871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Microsoft Office 整合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6461856" y="3624362"/>
            <a:ext cx="5522774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直接在 Word、PPT、Excel 中使用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816848" y="4030365"/>
            <a:ext cx="2700171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b="1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Gamma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3205082" y="4030365"/>
            <a:ext cx="356871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AI 簡報自動生成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6461856" y="4030365"/>
            <a:ext cx="5522774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輸入文字即可產出精美簡報頁面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816848" y="4436368"/>
            <a:ext cx="2700171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b="1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Canva AI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3205082" y="4436368"/>
            <a:ext cx="356871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設計、美編、視覺排版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6461856" y="4436368"/>
            <a:ext cx="5522774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拖拉介面，AI 自動調整版型配色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816848" y="4842371"/>
            <a:ext cx="2700171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b="1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NotebookLM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3205082" y="4842371"/>
            <a:ext cx="356871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整理文件、生成摘要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6461856" y="4842371"/>
            <a:ext cx="5522774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上傳多份文件後自動建立知識庫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816848" y="5248374"/>
            <a:ext cx="2700171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400" b="1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 Bold" pitchFamily="34" charset="-120"/>
              </a:rPr>
              <a:t>Perplexity</a:t>
            </a:r>
            <a:endParaRPr 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3205082" y="5248374"/>
            <a:ext cx="3568710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搜尋最新資訊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6461856" y="5248374"/>
            <a:ext cx="5522774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附來源引用，取代傳統 Google 搜尋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661475" y="5718373"/>
            <a:ext cx="10868745" cy="555129"/>
          </a:xfrm>
          <a:prstGeom prst="roundRect">
            <a:avLst>
              <a:gd name="adj" fmla="val 11262"/>
            </a:avLst>
          </a:prstGeom>
          <a:solidFill>
            <a:srgbClr val="D2DDF9"/>
          </a:solidFill>
          <a:ln/>
        </p:spPr>
      </p:sp>
      <p:pic>
        <p:nvPicPr>
          <p:cNvPr id="4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299" y="5926534"/>
            <a:ext cx="186031" cy="148828"/>
          </a:xfrm>
          <a:prstGeom prst="rect">
            <a:avLst/>
          </a:prstGeom>
        </p:spPr>
      </p:pic>
      <p:sp>
        <p:nvSpPr>
          <p:cNvPr id="47" name="Text 44"/>
          <p:cNvSpPr/>
          <p:nvPr/>
        </p:nvSpPr>
        <p:spPr>
          <a:xfrm>
            <a:off x="1145154" y="5889526"/>
            <a:ext cx="10845826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zh-CN" altLang="en-US" sz="1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每個工具都有其專長，關鍵是找到最符合你工作習慣的那一套。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3360" y="2814538"/>
            <a:ext cx="6296860" cy="1033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altLang="zh-CN" sz="6500" dirty="0">
                <a:solidFill>
                  <a:srgbClr val="1B54D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AI</a:t>
            </a:r>
            <a:r>
              <a:rPr lang="zh-TW" altLang="en-US" sz="6500" dirty="0">
                <a:solidFill>
                  <a:srgbClr val="1B54D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的衝擊</a:t>
            </a:r>
            <a:endParaRPr lang="zh-CN" sz="6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0">
            <a:extLst>
              <a:ext uri="{FF2B5EF4-FFF2-40B4-BE49-F238E27FC236}">
                <a16:creationId xmlns:a16="http://schemas.microsoft.com/office/drawing/2014/main" id="{CEB4A85F-3591-4A25-B046-715E6A216C27}"/>
              </a:ext>
            </a:extLst>
          </p:cNvPr>
          <p:cNvSpPr/>
          <p:nvPr/>
        </p:nvSpPr>
        <p:spPr>
          <a:xfrm>
            <a:off x="5996783" y="2352741"/>
            <a:ext cx="595198" cy="251420"/>
          </a:xfrm>
          <a:prstGeom prst="roundRect">
            <a:avLst>
              <a:gd name="adj" fmla="val 22103"/>
            </a:avLst>
          </a:prstGeom>
          <a:solidFill>
            <a:srgbClr val="D2DDF9"/>
          </a:solidFill>
          <a:ln/>
        </p:spPr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BD5F63F1-A19B-4A4E-BB2F-6D5D15C8A883}"/>
              </a:ext>
            </a:extLst>
          </p:cNvPr>
          <p:cNvSpPr/>
          <p:nvPr/>
        </p:nvSpPr>
        <p:spPr>
          <a:xfrm>
            <a:off x="6096000" y="2402350"/>
            <a:ext cx="1006351" cy="15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1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第</a:t>
            </a:r>
            <a:r>
              <a:rPr lang="zh-TW" altLang="en-US" sz="1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二</a:t>
            </a:r>
            <a:r>
              <a:rPr lang="zh-CN" altLang="en-US" sz="1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章</a:t>
            </a:r>
            <a:endParaRPr lang="zh-CN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01988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780752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活動以往的小困難</a:t>
            </a:r>
            <a:endParaRPr 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1475" y="1363778"/>
            <a:ext cx="11478330" cy="2646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zh-TW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以下是一份去年</a:t>
            </a:r>
            <a:r>
              <a:rPr lang="en-US" altLang="zh-TW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12</a:t>
            </a:r>
            <a:r>
              <a:rPr lang="zh-TW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月</a:t>
            </a:r>
            <a:r>
              <a:rPr lang="en-US" altLang="zh-TW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5</a:t>
            </a:r>
            <a:r>
              <a:rPr lang="zh-TW" altLang="en-US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日的活動議程</a:t>
            </a:r>
            <a:r>
              <a:rPr lang="en-US" altLang="zh-TW" sz="14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…</a:t>
            </a:r>
            <a:endParaRPr lang="zh-CN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3F237D4E-2D7F-4ED7-9225-B0A4A718C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005" y="1815372"/>
            <a:ext cx="3308975" cy="4680000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3F0E9650-7B4A-45BA-AD5C-0A1D707CA4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640" y="1815372"/>
            <a:ext cx="3309886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53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661475" y="1629172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zh-CN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今天</a:t>
            </a:r>
            <a:r>
              <a:rPr lang="zh-TW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的</a:t>
            </a:r>
            <a:r>
              <a:rPr lang="zh-CN" altLang="en-US" sz="3600" dirty="0">
                <a:solidFill>
                  <a:srgbClr val="1B1B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使用</a:t>
            </a:r>
            <a:endParaRPr 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4AA3CB6F-7D64-4115-AD72-FB74BCD43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66" y="2674822"/>
            <a:ext cx="4871485" cy="2088340"/>
          </a:xfrm>
          <a:prstGeom prst="rect">
            <a:avLst/>
          </a:prstGeom>
        </p:spPr>
      </p:pic>
      <p:sp>
        <p:nvSpPr>
          <p:cNvPr id="19" name="箭號: 向右 18">
            <a:extLst>
              <a:ext uri="{FF2B5EF4-FFF2-40B4-BE49-F238E27FC236}">
                <a16:creationId xmlns:a16="http://schemas.microsoft.com/office/drawing/2014/main" id="{CCD1991B-4C37-4004-8F91-CA98391BB252}"/>
              </a:ext>
            </a:extLst>
          </p:cNvPr>
          <p:cNvSpPr/>
          <p:nvPr/>
        </p:nvSpPr>
        <p:spPr>
          <a:xfrm>
            <a:off x="5358023" y="3689871"/>
            <a:ext cx="1346200" cy="5167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1070A877-2534-43A4-86FB-4D875E612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3494" y="2663164"/>
            <a:ext cx="3073400" cy="4097867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F74E15A6-55CC-4D85-B15D-2D1F4E340A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5895" y="478900"/>
            <a:ext cx="2647949" cy="374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32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3360" y="1980208"/>
            <a:ext cx="595198" cy="251420"/>
          </a:xfrm>
          <a:prstGeom prst="roundRect">
            <a:avLst>
              <a:gd name="adj" fmla="val 22103"/>
            </a:avLst>
          </a:prstGeom>
          <a:solidFill>
            <a:srgbClr val="D2DDF9"/>
          </a:solidFill>
          <a:ln/>
        </p:spPr>
      </p:sp>
      <p:sp>
        <p:nvSpPr>
          <p:cNvPr id="4" name="Text 1"/>
          <p:cNvSpPr/>
          <p:nvPr/>
        </p:nvSpPr>
        <p:spPr>
          <a:xfrm>
            <a:off x="5332577" y="2029817"/>
            <a:ext cx="1006351" cy="15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1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第</a:t>
            </a:r>
            <a:r>
              <a:rPr lang="zh-TW" altLang="en-US" sz="1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三</a:t>
            </a:r>
            <a:r>
              <a:rPr lang="zh-CN" altLang="en-US" sz="1000" dirty="0">
                <a:solidFill>
                  <a:srgbClr val="40415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bile" pitchFamily="34" charset="-120"/>
              </a:rPr>
              <a:t>章</a:t>
            </a:r>
            <a:endParaRPr lang="zh-CN" sz="1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5233360" y="2297708"/>
            <a:ext cx="6296860" cy="20673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zh-CN" altLang="en-US" sz="6500" dirty="0">
                <a:solidFill>
                  <a:srgbClr val="1B54DA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lexandria" pitchFamily="34" charset="-120"/>
              </a:rPr>
              <a:t>AI如何完成一份簡報</a:t>
            </a:r>
            <a:endParaRPr lang="zh-CN" sz="6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2389</Words>
  <Application>Microsoft Office PowerPoint</Application>
  <PresentationFormat>寬螢幕</PresentationFormat>
  <Paragraphs>278</Paragraphs>
  <Slides>25</Slides>
  <Notes>25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9" baseType="lpstr">
      <vt:lpstr>Calibri</vt:lpstr>
      <vt:lpstr>微軟正黑體</vt:lpstr>
      <vt:lpstr>Arial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subject/>
  <dc:creator>User</dc:creator>
  <cp:lastModifiedBy>User</cp:lastModifiedBy>
  <cp:revision>5</cp:revision>
  <dcterms:created xsi:type="dcterms:W3CDTF">2026-08-01T05:51:30Z</dcterms:created>
  <dcterms:modified xsi:type="dcterms:W3CDTF">2026-08-01T06:19:50Z</dcterms:modified>
</cp:coreProperties>
</file>